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9"/>
  </p:notesMasterIdLst>
  <p:sldIdLst>
    <p:sldId id="256" r:id="rId2"/>
    <p:sldId id="408" r:id="rId3"/>
    <p:sldId id="398" r:id="rId4"/>
    <p:sldId id="410" r:id="rId5"/>
    <p:sldId id="418" r:id="rId6"/>
    <p:sldId id="421" r:id="rId7"/>
    <p:sldId id="27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0C5C0C7A-DED9-F346-0382-12E3153F1E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038374F-4C5E-C721-F03B-16111EB75F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en-US"/>
          </a:p>
        </p:txBody>
      </p:sp>
      <p:sp>
        <p:nvSpPr>
          <p:cNvPr id="72708" name="Slide Number Placeholder 3">
            <a:extLst>
              <a:ext uri="{FF2B5EF4-FFF2-40B4-BE49-F238E27FC236}">
                <a16:creationId xmlns:a16="http://schemas.microsoft.com/office/drawing/2014/main" id="{E902FF9A-A086-77B3-5EFD-CD703A2E7D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D877BF58-F7CE-407F-98F4-4B7B81724AD6}" type="slidenum">
              <a:rPr lang="en-US" altLang="en-US">
                <a:latin typeface="Arial" panose="020B0604020202020204" pitchFamily="34" charset="0"/>
                <a:cs typeface="Arial" panose="020B0604020202020204" pitchFamily="34" charset="0"/>
              </a:rPr>
              <a:pPr/>
              <a:t>3</a:t>
            </a:fld>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normAutofit fontScale="90000"/>
          </a:bodyPr>
          <a:lstStyle/>
          <a:p>
            <a:r>
              <a:rPr lang="en-US" dirty="0"/>
              <a:t>Green engineering. Interaction with green chemistry</a:t>
            </a:r>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FFD35D3C-7927-A807-23D1-39B192B01DFB}"/>
              </a:ext>
            </a:extLst>
          </p:cNvPr>
          <p:cNvSpPr>
            <a:spLocks noGrp="1"/>
          </p:cNvSpPr>
          <p:nvPr>
            <p:ph type="title"/>
          </p:nvPr>
        </p:nvSpPr>
        <p:spPr/>
        <p:txBody>
          <a:bodyPr/>
          <a:lstStyle/>
          <a:p>
            <a:pPr eaLnBrk="1" hangingPunct="1"/>
            <a:r>
              <a:rPr lang="en-US" altLang="en-US" b="1">
                <a:solidFill>
                  <a:srgbClr val="00B050"/>
                </a:solidFill>
              </a:rPr>
              <a:t>GREEN CHEMISTRY</a:t>
            </a:r>
          </a:p>
        </p:txBody>
      </p:sp>
      <p:sp>
        <p:nvSpPr>
          <p:cNvPr id="22531" name="Content Placeholder 2">
            <a:extLst>
              <a:ext uri="{FF2B5EF4-FFF2-40B4-BE49-F238E27FC236}">
                <a16:creationId xmlns:a16="http://schemas.microsoft.com/office/drawing/2014/main" id="{3B1310EC-8436-100E-87E0-E44EC90C9DE3}"/>
              </a:ext>
            </a:extLst>
          </p:cNvPr>
          <p:cNvSpPr>
            <a:spLocks noGrp="1"/>
          </p:cNvSpPr>
          <p:nvPr>
            <p:ph idx="1"/>
          </p:nvPr>
        </p:nvSpPr>
        <p:spPr/>
        <p:txBody>
          <a:bodyPr>
            <a:normAutofit lnSpcReduction="10000"/>
          </a:bodyPr>
          <a:lstStyle/>
          <a:p>
            <a:pPr eaLnBrk="1" hangingPunct="1"/>
            <a:r>
              <a:rPr lang="en-US" altLang="en-US" dirty="0"/>
              <a:t>Green Chemistry is the utilization of a set of principles that reduces or eliminates the use or generation of hazardous substances in  the design, manufacture and application of chemical products .</a:t>
            </a:r>
          </a:p>
          <a:p>
            <a:pPr eaLnBrk="1" hangingPunct="1"/>
            <a:r>
              <a:rPr lang="en-US" altLang="en-US" dirty="0"/>
              <a:t>Green Chemistry is a recent approach to design of energy efficient processes and the best form of waste disposal.</a:t>
            </a:r>
          </a:p>
          <a:p>
            <a:pPr eaLnBrk="1" hangingPunct="1"/>
            <a:r>
              <a:rPr lang="en-US" altLang="en-US" dirty="0"/>
              <a:t>The awareness among the organic chemists to practice green chemical routes for organic transformations is significantly increasing in the place of mineral acids, mild solid acids or clays are used. The reactions are carried out in organized media or in green solvents.</a:t>
            </a:r>
          </a:p>
          <a:p>
            <a:pPr eaLnBrk="1" hangingPunct="1">
              <a:buFont typeface="Arial" panose="020B0604020202020204" pitchFamily="34" charset="0"/>
              <a:buNone/>
            </a:pPr>
            <a:endParaRPr lang="en-US" altLang="en-US" dirty="0"/>
          </a:p>
          <a:p>
            <a:pPr eaLnBrk="1" hangingPunct="1">
              <a:buFont typeface="Arial" panose="020B0604020202020204" pitchFamily="34" charset="0"/>
              <a:buNone/>
            </a:pPr>
            <a:r>
              <a:rPr lang="en-US" altLang="en-US" sz="1050" dirty="0"/>
              <a:t>      “</a:t>
            </a:r>
            <a:r>
              <a:rPr lang="en-US" altLang="en-US" sz="1050" b="1" dirty="0">
                <a:solidFill>
                  <a:srgbClr val="FF0000"/>
                </a:solidFill>
              </a:rPr>
              <a:t>We can’t solve problems by using the same kind of thinking we used when we created them </a:t>
            </a:r>
            <a:r>
              <a:rPr lang="en-US" altLang="en-US" sz="1050" dirty="0"/>
              <a:t>“       </a:t>
            </a:r>
            <a:r>
              <a:rPr lang="en-US" altLang="en-US" sz="1050" dirty="0">
                <a:solidFill>
                  <a:srgbClr val="7030A0"/>
                </a:solidFill>
              </a:rPr>
              <a:t>-  </a:t>
            </a:r>
            <a:r>
              <a:rPr lang="en-US" altLang="en-US" sz="1050" b="1" dirty="0">
                <a:solidFill>
                  <a:srgbClr val="7030A0"/>
                </a:solidFill>
              </a:rPr>
              <a:t>Albert Einstein</a:t>
            </a:r>
          </a:p>
          <a:p>
            <a:pPr eaLnBrk="1" hangingPunct="1"/>
            <a:endParaRPr lang="en-US" altLang="en-US" dirty="0"/>
          </a:p>
        </p:txBody>
      </p:sp>
      <p:sp>
        <p:nvSpPr>
          <p:cNvPr id="22532" name="Slide Number Placeholder 3">
            <a:extLst>
              <a:ext uri="{FF2B5EF4-FFF2-40B4-BE49-F238E27FC236}">
                <a16:creationId xmlns:a16="http://schemas.microsoft.com/office/drawing/2014/main" id="{761CCF41-A66C-4766-205B-EB3C092FAB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A89F9A70-7DC9-4199-AD6E-9FFCD6A0F6A2}" type="slidenum">
              <a:rPr lang="en-US" altLang="en-US">
                <a:solidFill>
                  <a:srgbClr val="898989"/>
                </a:solidFill>
              </a:rPr>
              <a:pPr/>
              <a:t>2</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Connector 5">
            <a:extLst>
              <a:ext uri="{FF2B5EF4-FFF2-40B4-BE49-F238E27FC236}">
                <a16:creationId xmlns:a16="http://schemas.microsoft.com/office/drawing/2014/main" id="{598D872A-06D9-F882-B1B7-C0E218E2FD9E}"/>
              </a:ext>
            </a:extLst>
          </p:cNvPr>
          <p:cNvSpPr/>
          <p:nvPr/>
        </p:nvSpPr>
        <p:spPr>
          <a:xfrm>
            <a:off x="5988845" y="2101454"/>
            <a:ext cx="3552825" cy="3414713"/>
          </a:xfrm>
          <a:prstGeom prst="flowChartConnector">
            <a:avLst/>
          </a:prstGeom>
          <a:solidFill>
            <a:srgbClr val="C2F5F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5" name="Flowchart: Connector 4">
            <a:extLst>
              <a:ext uri="{FF2B5EF4-FFF2-40B4-BE49-F238E27FC236}">
                <a16:creationId xmlns:a16="http://schemas.microsoft.com/office/drawing/2014/main" id="{72B3C272-2441-A5A1-E293-4228C82AE2D9}"/>
              </a:ext>
            </a:extLst>
          </p:cNvPr>
          <p:cNvSpPr/>
          <p:nvPr/>
        </p:nvSpPr>
        <p:spPr>
          <a:xfrm>
            <a:off x="6507957" y="2559844"/>
            <a:ext cx="2556272" cy="2494360"/>
          </a:xfrm>
          <a:prstGeom prst="flowChartConnector">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sp>
        <p:nvSpPr>
          <p:cNvPr id="4" name="Flowchart: Connector 3">
            <a:extLst>
              <a:ext uri="{FF2B5EF4-FFF2-40B4-BE49-F238E27FC236}">
                <a16:creationId xmlns:a16="http://schemas.microsoft.com/office/drawing/2014/main" id="{5DCFC5A3-79D2-FFC9-0054-C6974BAF2D39}"/>
              </a:ext>
            </a:extLst>
          </p:cNvPr>
          <p:cNvSpPr/>
          <p:nvPr/>
        </p:nvSpPr>
        <p:spPr>
          <a:xfrm>
            <a:off x="7005638" y="3006329"/>
            <a:ext cx="1600200" cy="1600200"/>
          </a:xfrm>
          <a:prstGeom prst="flowChartConnector">
            <a:avLst/>
          </a:prstGeom>
          <a:solidFill>
            <a:srgbClr val="1E6D1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dirty="0"/>
              <a:t>Green </a:t>
            </a:r>
          </a:p>
          <a:p>
            <a:pPr algn="ctr">
              <a:defRPr/>
            </a:pPr>
            <a:r>
              <a:rPr lang="en-US" sz="1350" dirty="0"/>
              <a:t>Chemistry</a:t>
            </a:r>
          </a:p>
          <a:p>
            <a:pPr algn="ctr">
              <a:defRPr/>
            </a:pPr>
            <a:r>
              <a:rPr lang="en-US" sz="1350" dirty="0"/>
              <a:t>A tool</a:t>
            </a:r>
          </a:p>
        </p:txBody>
      </p:sp>
      <p:sp>
        <p:nvSpPr>
          <p:cNvPr id="26629" name="Rectangle 6">
            <a:extLst>
              <a:ext uri="{FF2B5EF4-FFF2-40B4-BE49-F238E27FC236}">
                <a16:creationId xmlns:a16="http://schemas.microsoft.com/office/drawing/2014/main" id="{5D060F32-5EDE-4DE8-E2CE-883ACDA82CFE}"/>
              </a:ext>
            </a:extLst>
          </p:cNvPr>
          <p:cNvSpPr>
            <a:spLocks noChangeArrowheads="1"/>
          </p:cNvSpPr>
          <p:nvPr/>
        </p:nvSpPr>
        <p:spPr bwMode="auto">
          <a:xfrm>
            <a:off x="9064230" y="2400302"/>
            <a:ext cx="98821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350">
                <a:latin typeface="Arial" panose="020B0604020202020204" pitchFamily="34" charset="0"/>
                <a:cs typeface="Arial" panose="020B0604020202020204" pitchFamily="34" charset="0"/>
              </a:rPr>
              <a:t>Industrial</a:t>
            </a:r>
            <a:br>
              <a:rPr lang="en-US" altLang="en-US" sz="1350">
                <a:latin typeface="Arial" panose="020B0604020202020204" pitchFamily="34" charset="0"/>
                <a:cs typeface="Arial" panose="020B0604020202020204" pitchFamily="34" charset="0"/>
              </a:rPr>
            </a:br>
            <a:r>
              <a:rPr lang="en-US" altLang="en-US" sz="1350">
                <a:latin typeface="Arial" panose="020B0604020202020204" pitchFamily="34" charset="0"/>
                <a:cs typeface="Arial" panose="020B0604020202020204" pitchFamily="34" charset="0"/>
              </a:rPr>
              <a:t> ecology</a:t>
            </a:r>
          </a:p>
        </p:txBody>
      </p:sp>
      <p:sp>
        <p:nvSpPr>
          <p:cNvPr id="26630" name="Rectangle 7">
            <a:extLst>
              <a:ext uri="{FF2B5EF4-FFF2-40B4-BE49-F238E27FC236}">
                <a16:creationId xmlns:a16="http://schemas.microsoft.com/office/drawing/2014/main" id="{1AFC57FC-8E16-99D5-DFC6-60CE0F054774}"/>
              </a:ext>
            </a:extLst>
          </p:cNvPr>
          <p:cNvSpPr>
            <a:spLocks noChangeArrowheads="1"/>
          </p:cNvSpPr>
          <p:nvPr/>
        </p:nvSpPr>
        <p:spPr bwMode="auto">
          <a:xfrm>
            <a:off x="5212557" y="2195514"/>
            <a:ext cx="1300163"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350" b="1">
                <a:solidFill>
                  <a:srgbClr val="006600"/>
                </a:solidFill>
                <a:latin typeface="Arial" panose="020B0604020202020204" pitchFamily="34" charset="0"/>
                <a:cs typeface="Arial" panose="020B0604020202020204" pitchFamily="34" charset="0"/>
              </a:rPr>
              <a:t>Sustainable</a:t>
            </a:r>
            <a:br>
              <a:rPr lang="en-US" altLang="en-US" sz="1350" b="1">
                <a:solidFill>
                  <a:srgbClr val="006600"/>
                </a:solidFill>
                <a:latin typeface="Arial" panose="020B0604020202020204" pitchFamily="34" charset="0"/>
                <a:cs typeface="Arial" panose="020B0604020202020204" pitchFamily="34" charset="0"/>
              </a:rPr>
            </a:br>
            <a:r>
              <a:rPr lang="en-US" altLang="en-US" sz="1350" b="1">
                <a:solidFill>
                  <a:srgbClr val="006600"/>
                </a:solidFill>
                <a:latin typeface="Arial" panose="020B0604020202020204" pitchFamily="34" charset="0"/>
                <a:cs typeface="Arial" panose="020B0604020202020204" pitchFamily="34" charset="0"/>
              </a:rPr>
              <a:t>development</a:t>
            </a:r>
            <a:br>
              <a:rPr lang="en-US" altLang="en-US" sz="1350" b="1">
                <a:solidFill>
                  <a:srgbClr val="006600"/>
                </a:solidFill>
                <a:latin typeface="Arial" panose="020B0604020202020204" pitchFamily="34" charset="0"/>
                <a:cs typeface="Arial" panose="020B0604020202020204" pitchFamily="34" charset="0"/>
              </a:rPr>
            </a:br>
            <a:r>
              <a:rPr lang="en-US" altLang="en-US" sz="1350">
                <a:solidFill>
                  <a:srgbClr val="C00000"/>
                </a:solidFill>
                <a:latin typeface="Arial" panose="020B0604020202020204" pitchFamily="34" charset="0"/>
                <a:cs typeface="Arial" panose="020B0604020202020204" pitchFamily="34" charset="0"/>
              </a:rPr>
              <a:t>the goal </a:t>
            </a:r>
          </a:p>
        </p:txBody>
      </p:sp>
      <p:cxnSp>
        <p:nvCxnSpPr>
          <p:cNvPr id="10" name="Straight Arrow Connector 9">
            <a:extLst>
              <a:ext uri="{FF2B5EF4-FFF2-40B4-BE49-F238E27FC236}">
                <a16:creationId xmlns:a16="http://schemas.microsoft.com/office/drawing/2014/main" id="{859A43E7-A4B5-DF4E-527D-606302DD172C}"/>
              </a:ext>
            </a:extLst>
          </p:cNvPr>
          <p:cNvCxnSpPr/>
          <p:nvPr/>
        </p:nvCxnSpPr>
        <p:spPr>
          <a:xfrm rot="16200000" flipH="1">
            <a:off x="6073975" y="2717601"/>
            <a:ext cx="504825" cy="475060"/>
          </a:xfrm>
          <a:prstGeom prst="straightConnector1">
            <a:avLst/>
          </a:prstGeom>
          <a:ln>
            <a:solidFill>
              <a:schemeClr val="bg1">
                <a:lumMod val="1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DEFC47B-8940-4AB1-6CAD-7EFCB32FA7A6}"/>
              </a:ext>
            </a:extLst>
          </p:cNvPr>
          <p:cNvCxnSpPr/>
          <p:nvPr/>
        </p:nvCxnSpPr>
        <p:spPr>
          <a:xfrm rot="5400000">
            <a:off x="8701685" y="2914056"/>
            <a:ext cx="715565" cy="676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633" name="Rectangle 12">
            <a:extLst>
              <a:ext uri="{FF2B5EF4-FFF2-40B4-BE49-F238E27FC236}">
                <a16:creationId xmlns:a16="http://schemas.microsoft.com/office/drawing/2014/main" id="{40500910-A059-772D-7261-9920BC6DFB09}"/>
              </a:ext>
            </a:extLst>
          </p:cNvPr>
          <p:cNvSpPr>
            <a:spLocks noChangeArrowheads="1"/>
          </p:cNvSpPr>
          <p:nvPr/>
        </p:nvSpPr>
        <p:spPr bwMode="auto">
          <a:xfrm>
            <a:off x="5161360" y="5466160"/>
            <a:ext cx="489108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350">
                <a:latin typeface="Arial" panose="020B0604020202020204" pitchFamily="34" charset="0"/>
                <a:cs typeface="Arial" panose="020B0604020202020204" pitchFamily="34" charset="0"/>
              </a:rPr>
              <a:t>Green chemistry, lies at the heart of the industrial ecology</a:t>
            </a:r>
          </a:p>
        </p:txBody>
      </p:sp>
      <p:sp>
        <p:nvSpPr>
          <p:cNvPr id="26634" name="Title 1">
            <a:extLst>
              <a:ext uri="{FF2B5EF4-FFF2-40B4-BE49-F238E27FC236}">
                <a16:creationId xmlns:a16="http://schemas.microsoft.com/office/drawing/2014/main" id="{D7C1AF43-C35B-109B-4C6C-D4A59E9806E6}"/>
              </a:ext>
            </a:extLst>
          </p:cNvPr>
          <p:cNvSpPr>
            <a:spLocks noGrp="1"/>
          </p:cNvSpPr>
          <p:nvPr>
            <p:ph type="title"/>
          </p:nvPr>
        </p:nvSpPr>
        <p:spPr/>
        <p:txBody>
          <a:bodyPr/>
          <a:lstStyle/>
          <a:p>
            <a:pPr eaLnBrk="1" hangingPunct="1"/>
            <a:r>
              <a:rPr lang="en-US" altLang="en-US" b="1">
                <a:solidFill>
                  <a:srgbClr val="00B050"/>
                </a:solidFill>
              </a:rPr>
              <a:t>Green chemistry a tool</a:t>
            </a:r>
          </a:p>
        </p:txBody>
      </p:sp>
      <p:sp>
        <p:nvSpPr>
          <p:cNvPr id="9" name="Content Placeholder 8">
            <a:extLst>
              <a:ext uri="{FF2B5EF4-FFF2-40B4-BE49-F238E27FC236}">
                <a16:creationId xmlns:a16="http://schemas.microsoft.com/office/drawing/2014/main" id="{7E5071FE-9026-96C4-7D33-941851868F3D}"/>
              </a:ext>
            </a:extLst>
          </p:cNvPr>
          <p:cNvSpPr>
            <a:spLocks noGrp="1"/>
          </p:cNvSpPr>
          <p:nvPr>
            <p:ph idx="1"/>
          </p:nvPr>
        </p:nvSpPr>
        <p:spPr>
          <a:xfrm>
            <a:off x="2152651" y="2226469"/>
            <a:ext cx="2390775" cy="3263504"/>
          </a:xfrm>
        </p:spPr>
        <p:txBody>
          <a:bodyPr rtlCol="0">
            <a:normAutofit fontScale="62500" lnSpcReduction="20000"/>
          </a:bodyPr>
          <a:lstStyle/>
          <a:p>
            <a:pPr algn="just">
              <a:lnSpc>
                <a:spcPct val="150000"/>
              </a:lnSpc>
              <a:defRPr/>
            </a:pPr>
            <a:r>
              <a:rPr lang="en-US" dirty="0"/>
              <a:t>As human beings   --- we are part of the environment</a:t>
            </a:r>
          </a:p>
          <a:p>
            <a:pPr algn="just">
              <a:lnSpc>
                <a:spcPct val="150000"/>
              </a:lnSpc>
              <a:defRPr/>
            </a:pPr>
            <a:r>
              <a:rPr lang="en-US" dirty="0"/>
              <a:t>The way in which we interact with our environment influences the quality of our lives</a:t>
            </a:r>
          </a:p>
          <a:p>
            <a:pPr>
              <a:defRPr/>
            </a:pPr>
            <a:endParaRPr lang="en-US" dirty="0"/>
          </a:p>
        </p:txBody>
      </p:sp>
      <p:sp>
        <p:nvSpPr>
          <p:cNvPr id="26636" name="Slide Number Placeholder 15">
            <a:extLst>
              <a:ext uri="{FF2B5EF4-FFF2-40B4-BE49-F238E27FC236}">
                <a16:creationId xmlns:a16="http://schemas.microsoft.com/office/drawing/2014/main" id="{D4BA1F99-88A5-BC12-F50C-4237A82221D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2AD4CA70-072D-4441-A1A7-E84A86598812}" type="slidenum">
              <a:rPr lang="en-US" altLang="en-US">
                <a:solidFill>
                  <a:srgbClr val="898989"/>
                </a:solidFill>
              </a:rPr>
              <a:pPr/>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B0B529FF-4692-C594-179B-376A64F6476F}"/>
              </a:ext>
            </a:extLst>
          </p:cNvPr>
          <p:cNvSpPr>
            <a:spLocks noGrp="1"/>
          </p:cNvSpPr>
          <p:nvPr>
            <p:ph type="title"/>
          </p:nvPr>
        </p:nvSpPr>
        <p:spPr/>
        <p:txBody>
          <a:bodyPr/>
          <a:lstStyle/>
          <a:p>
            <a:pPr eaLnBrk="1" hangingPunct="1"/>
            <a:r>
              <a:rPr lang="en-GB" altLang="en-US" b="1">
                <a:solidFill>
                  <a:srgbClr val="00B050"/>
                </a:solidFill>
              </a:rPr>
              <a:t>Green Chemistry Is About...</a:t>
            </a:r>
            <a:endParaRPr lang="en-US" altLang="en-US" b="1">
              <a:solidFill>
                <a:srgbClr val="00B050"/>
              </a:solidFill>
            </a:endParaRPr>
          </a:p>
        </p:txBody>
      </p:sp>
      <p:sp>
        <p:nvSpPr>
          <p:cNvPr id="28675" name="Slide Number Placeholder 3">
            <a:extLst>
              <a:ext uri="{FF2B5EF4-FFF2-40B4-BE49-F238E27FC236}">
                <a16:creationId xmlns:a16="http://schemas.microsoft.com/office/drawing/2014/main" id="{97E62B1E-4132-31B7-49CD-F8DFF968B3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D7C581AF-670C-4CC8-89F3-E664A9AF62D8}" type="slidenum">
              <a:rPr lang="en-US" altLang="en-US">
                <a:solidFill>
                  <a:srgbClr val="898989"/>
                </a:solidFill>
              </a:rPr>
              <a:pPr/>
              <a:t>4</a:t>
            </a:fld>
            <a:endParaRPr lang="en-US" altLang="en-US">
              <a:solidFill>
                <a:srgbClr val="898989"/>
              </a:solidFill>
            </a:endParaRPr>
          </a:p>
        </p:txBody>
      </p:sp>
      <p:sp>
        <p:nvSpPr>
          <p:cNvPr id="28676" name="AutoShape 4">
            <a:extLst>
              <a:ext uri="{FF2B5EF4-FFF2-40B4-BE49-F238E27FC236}">
                <a16:creationId xmlns:a16="http://schemas.microsoft.com/office/drawing/2014/main" id="{83889C60-A25C-4672-3E11-EB9D3142E8EF}"/>
              </a:ext>
            </a:extLst>
          </p:cNvPr>
          <p:cNvSpPr>
            <a:spLocks noChangeArrowheads="1"/>
          </p:cNvSpPr>
          <p:nvPr/>
        </p:nvSpPr>
        <p:spPr bwMode="auto">
          <a:xfrm>
            <a:off x="3352800" y="2571750"/>
            <a:ext cx="2286000" cy="2457450"/>
          </a:xfrm>
          <a:prstGeom prst="rightArrow">
            <a:avLst>
              <a:gd name="adj1" fmla="val 57528"/>
              <a:gd name="adj2" fmla="val 25000"/>
            </a:avLst>
          </a:prstGeom>
          <a:solidFill>
            <a:srgbClr val="FFFF8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endParaRPr lang="en-GB" altLang="en-US" sz="2100" baseline="30000">
              <a:solidFill>
                <a:schemeClr val="bg2"/>
              </a:solidFill>
            </a:endParaRPr>
          </a:p>
        </p:txBody>
      </p:sp>
      <p:sp>
        <p:nvSpPr>
          <p:cNvPr id="28677" name="Rectangle 6">
            <a:extLst>
              <a:ext uri="{FF2B5EF4-FFF2-40B4-BE49-F238E27FC236}">
                <a16:creationId xmlns:a16="http://schemas.microsoft.com/office/drawing/2014/main" id="{3C02B4F2-1B38-7099-244D-7B7A2FEDE597}"/>
              </a:ext>
            </a:extLst>
          </p:cNvPr>
          <p:cNvSpPr>
            <a:spLocks noChangeArrowheads="1"/>
          </p:cNvSpPr>
          <p:nvPr/>
        </p:nvSpPr>
        <p:spPr bwMode="auto">
          <a:xfrm>
            <a:off x="6267450" y="2743200"/>
            <a:ext cx="2686050" cy="40005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1350"/>
          </a:p>
        </p:txBody>
      </p:sp>
      <p:sp>
        <p:nvSpPr>
          <p:cNvPr id="28678" name="Rectangle 7">
            <a:extLst>
              <a:ext uri="{FF2B5EF4-FFF2-40B4-BE49-F238E27FC236}">
                <a16:creationId xmlns:a16="http://schemas.microsoft.com/office/drawing/2014/main" id="{B01ED74D-0A9D-06DE-9E5D-4400F96AD833}"/>
              </a:ext>
            </a:extLst>
          </p:cNvPr>
          <p:cNvSpPr>
            <a:spLocks noChangeArrowheads="1"/>
          </p:cNvSpPr>
          <p:nvPr/>
        </p:nvSpPr>
        <p:spPr bwMode="auto">
          <a:xfrm>
            <a:off x="6267450" y="3200400"/>
            <a:ext cx="2686050" cy="457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1350"/>
          </a:p>
        </p:txBody>
      </p:sp>
      <p:sp>
        <p:nvSpPr>
          <p:cNvPr id="28679" name="Rectangle 8">
            <a:extLst>
              <a:ext uri="{FF2B5EF4-FFF2-40B4-BE49-F238E27FC236}">
                <a16:creationId xmlns:a16="http://schemas.microsoft.com/office/drawing/2014/main" id="{75880291-9B71-783B-F1AB-50A751EEACED}"/>
              </a:ext>
            </a:extLst>
          </p:cNvPr>
          <p:cNvSpPr>
            <a:spLocks noChangeArrowheads="1"/>
          </p:cNvSpPr>
          <p:nvPr/>
        </p:nvSpPr>
        <p:spPr bwMode="auto">
          <a:xfrm>
            <a:off x="6267450" y="2228850"/>
            <a:ext cx="2686050" cy="40005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1350"/>
          </a:p>
        </p:txBody>
      </p:sp>
      <p:sp>
        <p:nvSpPr>
          <p:cNvPr id="28680" name="Rectangle 9">
            <a:extLst>
              <a:ext uri="{FF2B5EF4-FFF2-40B4-BE49-F238E27FC236}">
                <a16:creationId xmlns:a16="http://schemas.microsoft.com/office/drawing/2014/main" id="{612F06CD-D65A-C96F-1C9D-7A272A65F11F}"/>
              </a:ext>
            </a:extLst>
          </p:cNvPr>
          <p:cNvSpPr>
            <a:spLocks noChangeArrowheads="1"/>
          </p:cNvSpPr>
          <p:nvPr/>
        </p:nvSpPr>
        <p:spPr bwMode="auto">
          <a:xfrm>
            <a:off x="6267450" y="3714750"/>
            <a:ext cx="2686050" cy="457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sz="1350"/>
          </a:p>
        </p:txBody>
      </p:sp>
      <p:sp>
        <p:nvSpPr>
          <p:cNvPr id="28681" name="Rectangle 11">
            <a:extLst>
              <a:ext uri="{FF2B5EF4-FFF2-40B4-BE49-F238E27FC236}">
                <a16:creationId xmlns:a16="http://schemas.microsoft.com/office/drawing/2014/main" id="{D785439F-B024-8E9E-260B-2F27E70350DC}"/>
              </a:ext>
            </a:extLst>
          </p:cNvPr>
          <p:cNvSpPr>
            <a:spLocks noChangeArrowheads="1"/>
          </p:cNvSpPr>
          <p:nvPr/>
        </p:nvSpPr>
        <p:spPr bwMode="auto">
          <a:xfrm>
            <a:off x="6267450" y="4800600"/>
            <a:ext cx="2686050" cy="5715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350" b="1"/>
              <a:t>   </a:t>
            </a:r>
            <a:r>
              <a:rPr lang="en-US" altLang="en-US" sz="2100" b="1"/>
              <a:t>Cost</a:t>
            </a:r>
          </a:p>
        </p:txBody>
      </p:sp>
      <p:sp>
        <p:nvSpPr>
          <p:cNvPr id="28682" name="Text Box 12">
            <a:extLst>
              <a:ext uri="{FF2B5EF4-FFF2-40B4-BE49-F238E27FC236}">
                <a16:creationId xmlns:a16="http://schemas.microsoft.com/office/drawing/2014/main" id="{54EC379E-947C-0BA7-2946-180FEEBF6091}"/>
              </a:ext>
            </a:extLst>
          </p:cNvPr>
          <p:cNvSpPr txBox="1">
            <a:spLocks noChangeArrowheads="1"/>
          </p:cNvSpPr>
          <p:nvPr/>
        </p:nvSpPr>
        <p:spPr bwMode="auto">
          <a:xfrm>
            <a:off x="6438900" y="2343150"/>
            <a:ext cx="2171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GB" altLang="en-US" sz="3000" b="1" baseline="30000"/>
              <a:t>Waste</a:t>
            </a:r>
            <a:endParaRPr lang="en-GB" altLang="en-US" sz="2700" b="1" baseline="30000"/>
          </a:p>
        </p:txBody>
      </p:sp>
      <p:sp>
        <p:nvSpPr>
          <p:cNvPr id="28683" name="Text Box 13">
            <a:extLst>
              <a:ext uri="{FF2B5EF4-FFF2-40B4-BE49-F238E27FC236}">
                <a16:creationId xmlns:a16="http://schemas.microsoft.com/office/drawing/2014/main" id="{81C8FD31-D909-D87A-7201-E3492C9849CE}"/>
              </a:ext>
            </a:extLst>
          </p:cNvPr>
          <p:cNvSpPr txBox="1">
            <a:spLocks noChangeArrowheads="1"/>
          </p:cNvSpPr>
          <p:nvPr/>
        </p:nvSpPr>
        <p:spPr bwMode="auto">
          <a:xfrm>
            <a:off x="6438900" y="2857500"/>
            <a:ext cx="2228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GB" altLang="en-US" sz="3000" b="1" baseline="30000"/>
              <a:t>Materials</a:t>
            </a:r>
          </a:p>
        </p:txBody>
      </p:sp>
      <p:sp>
        <p:nvSpPr>
          <p:cNvPr id="28684" name="Text Box 14">
            <a:extLst>
              <a:ext uri="{FF2B5EF4-FFF2-40B4-BE49-F238E27FC236}">
                <a16:creationId xmlns:a16="http://schemas.microsoft.com/office/drawing/2014/main" id="{B485F0E8-EF97-7165-6B74-83D5F7B5B724}"/>
              </a:ext>
            </a:extLst>
          </p:cNvPr>
          <p:cNvSpPr txBox="1">
            <a:spLocks noChangeArrowheads="1"/>
          </p:cNvSpPr>
          <p:nvPr/>
        </p:nvSpPr>
        <p:spPr bwMode="auto">
          <a:xfrm>
            <a:off x="6438900" y="3314700"/>
            <a:ext cx="22288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GB" altLang="en-US" sz="3000" b="1" baseline="30000"/>
              <a:t>Hazard</a:t>
            </a:r>
          </a:p>
        </p:txBody>
      </p:sp>
      <p:sp>
        <p:nvSpPr>
          <p:cNvPr id="28685" name="Text Box 17">
            <a:extLst>
              <a:ext uri="{FF2B5EF4-FFF2-40B4-BE49-F238E27FC236}">
                <a16:creationId xmlns:a16="http://schemas.microsoft.com/office/drawing/2014/main" id="{2B7F69EC-1401-7546-D8C2-F803B42E2B9E}"/>
              </a:ext>
            </a:extLst>
          </p:cNvPr>
          <p:cNvSpPr txBox="1">
            <a:spLocks noChangeArrowheads="1"/>
          </p:cNvSpPr>
          <p:nvPr/>
        </p:nvSpPr>
        <p:spPr bwMode="auto">
          <a:xfrm>
            <a:off x="6438900" y="3829050"/>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GB" altLang="en-US" sz="3000" b="1" baseline="30000"/>
              <a:t>Risk</a:t>
            </a:r>
          </a:p>
        </p:txBody>
      </p:sp>
      <p:sp>
        <p:nvSpPr>
          <p:cNvPr id="28686" name="Rectangle 18">
            <a:extLst>
              <a:ext uri="{FF2B5EF4-FFF2-40B4-BE49-F238E27FC236}">
                <a16:creationId xmlns:a16="http://schemas.microsoft.com/office/drawing/2014/main" id="{E2E73B70-6324-978F-270C-9156929601AC}"/>
              </a:ext>
            </a:extLst>
          </p:cNvPr>
          <p:cNvSpPr>
            <a:spLocks noChangeArrowheads="1"/>
          </p:cNvSpPr>
          <p:nvPr/>
        </p:nvSpPr>
        <p:spPr bwMode="auto">
          <a:xfrm>
            <a:off x="6267450" y="4229100"/>
            <a:ext cx="2686050" cy="4572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GB" altLang="en-US" sz="2100" b="1"/>
              <a:t>  Energy</a:t>
            </a:r>
            <a:endParaRPr lang="en-GB" altLang="en-US" sz="1350" b="1"/>
          </a:p>
        </p:txBody>
      </p:sp>
      <p:sp>
        <p:nvSpPr>
          <p:cNvPr id="28687" name="WordArt 21">
            <a:extLst>
              <a:ext uri="{FF2B5EF4-FFF2-40B4-BE49-F238E27FC236}">
                <a16:creationId xmlns:a16="http://schemas.microsoft.com/office/drawing/2014/main" id="{4501A6CB-06E8-393C-16D1-DA68B3E5D61B}"/>
              </a:ext>
            </a:extLst>
          </p:cNvPr>
          <p:cNvSpPr>
            <a:spLocks noChangeArrowheads="1" noChangeShapeType="1" noTextEdit="1"/>
          </p:cNvSpPr>
          <p:nvPr/>
        </p:nvSpPr>
        <p:spPr bwMode="auto">
          <a:xfrm>
            <a:off x="3638551" y="3486151"/>
            <a:ext cx="1750219" cy="4857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2700" kern="10" spc="540">
                <a:solidFill>
                  <a:srgbClr val="00984C"/>
                </a:solidFill>
                <a:effectLst>
                  <a:outerShdw dist="45791" dir="3378596" algn="ctr" rotWithShape="0">
                    <a:srgbClr val="4D4D4D"/>
                  </a:outerShdw>
                </a:effectLst>
                <a:latin typeface="Arial Black" panose="020B0A04020102020204" pitchFamily="34" charset="0"/>
              </a:rPr>
              <a:t>Reducing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A8056D42-643F-5D12-6281-BB206C90B016}"/>
              </a:ext>
            </a:extLst>
          </p:cNvPr>
          <p:cNvSpPr>
            <a:spLocks noGrp="1"/>
          </p:cNvSpPr>
          <p:nvPr>
            <p:ph type="title"/>
          </p:nvPr>
        </p:nvSpPr>
        <p:spPr/>
        <p:txBody>
          <a:bodyPr/>
          <a:lstStyle/>
          <a:p>
            <a:pPr eaLnBrk="1" hangingPunct="1"/>
            <a:r>
              <a:rPr lang="en-US" altLang="en-US" b="1">
                <a:solidFill>
                  <a:srgbClr val="00B050"/>
                </a:solidFill>
              </a:rPr>
              <a:t>Examples of green chemistry</a:t>
            </a:r>
          </a:p>
        </p:txBody>
      </p:sp>
      <p:sp>
        <p:nvSpPr>
          <p:cNvPr id="3" name="Content Placeholder 2">
            <a:extLst>
              <a:ext uri="{FF2B5EF4-FFF2-40B4-BE49-F238E27FC236}">
                <a16:creationId xmlns:a16="http://schemas.microsoft.com/office/drawing/2014/main" id="{70B38CEC-870F-94F0-DFF1-74AAB6916D35}"/>
              </a:ext>
            </a:extLst>
          </p:cNvPr>
          <p:cNvSpPr>
            <a:spLocks noGrp="1"/>
          </p:cNvSpPr>
          <p:nvPr>
            <p:ph idx="1"/>
          </p:nvPr>
        </p:nvSpPr>
        <p:spPr>
          <a:xfrm>
            <a:off x="2121694" y="1994298"/>
            <a:ext cx="7917656" cy="3495675"/>
          </a:xfrm>
        </p:spPr>
        <p:txBody>
          <a:bodyPr rtlCol="0">
            <a:normAutofit fontScale="92500" lnSpcReduction="10000"/>
          </a:bodyPr>
          <a:lstStyle/>
          <a:p>
            <a:pPr>
              <a:defRPr/>
            </a:pPr>
            <a:r>
              <a:rPr lang="en-US" dirty="0"/>
              <a:t>If the chemical reaction of the type </a:t>
            </a:r>
          </a:p>
          <a:p>
            <a:pPr marL="342900" lvl="1" indent="0">
              <a:buNone/>
              <a:defRPr/>
            </a:pPr>
            <a:r>
              <a:rPr lang="en-US" dirty="0"/>
              <a:t>A + B                       P + W</a:t>
            </a:r>
          </a:p>
          <a:p>
            <a:pPr marL="342900" lvl="1" indent="0">
              <a:buNone/>
              <a:defRPr/>
            </a:pPr>
            <a:endParaRPr lang="en-US" dirty="0"/>
          </a:p>
          <a:p>
            <a:pPr>
              <a:defRPr/>
            </a:pPr>
            <a:r>
              <a:rPr lang="en-US" dirty="0"/>
              <a:t>Find alternate A or B to avoid W</a:t>
            </a:r>
          </a:p>
          <a:p>
            <a:pPr marL="0" indent="0">
              <a:buNone/>
              <a:defRPr/>
            </a:pPr>
            <a:r>
              <a:rPr lang="en-US" b="1" dirty="0"/>
              <a:t>Disinfection of water: </a:t>
            </a:r>
          </a:p>
          <a:p>
            <a:pPr>
              <a:defRPr/>
            </a:pPr>
            <a:r>
              <a:rPr lang="en-US" dirty="0"/>
              <a:t>Disinfection of water by chlorination. Chlorine oxidizes the pathogens there by killing them, but at the same time forms harmful chlorinated compounds.</a:t>
            </a:r>
          </a:p>
          <a:p>
            <a:pPr>
              <a:defRPr/>
            </a:pPr>
            <a:r>
              <a:rPr lang="en-US" dirty="0"/>
              <a:t>A remedy is to use another oxidant, such as</a:t>
            </a:r>
          </a:p>
          <a:p>
            <a:pPr>
              <a:defRPr/>
            </a:pPr>
            <a:endParaRPr lang="en-US" dirty="0"/>
          </a:p>
        </p:txBody>
      </p:sp>
      <p:sp>
        <p:nvSpPr>
          <p:cNvPr id="38916" name="Slide Number Placeholder 3">
            <a:extLst>
              <a:ext uri="{FF2B5EF4-FFF2-40B4-BE49-F238E27FC236}">
                <a16:creationId xmlns:a16="http://schemas.microsoft.com/office/drawing/2014/main" id="{5D7BDE4E-81F8-6F50-BC60-EE2B00496A1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CB578E31-ABE7-4C3C-BE57-4366132AC6D6}" type="slidenum">
              <a:rPr lang="en-US" altLang="en-US">
                <a:solidFill>
                  <a:srgbClr val="898989"/>
                </a:solidFill>
              </a:rPr>
              <a:pPr/>
              <a:t>5</a:t>
            </a:fld>
            <a:endParaRPr lang="en-US" altLang="en-US">
              <a:solidFill>
                <a:srgbClr val="898989"/>
              </a:solidFill>
            </a:endParaRPr>
          </a:p>
        </p:txBody>
      </p:sp>
      <p:cxnSp>
        <p:nvCxnSpPr>
          <p:cNvPr id="5" name="Straight Arrow Connector 4">
            <a:extLst>
              <a:ext uri="{FF2B5EF4-FFF2-40B4-BE49-F238E27FC236}">
                <a16:creationId xmlns:a16="http://schemas.microsoft.com/office/drawing/2014/main" id="{DC098AE4-A720-09FB-2D2C-28CCEF816A26}"/>
              </a:ext>
            </a:extLst>
          </p:cNvPr>
          <p:cNvCxnSpPr/>
          <p:nvPr/>
        </p:nvCxnSpPr>
        <p:spPr>
          <a:xfrm>
            <a:off x="3081338" y="2768205"/>
            <a:ext cx="1089422" cy="9525"/>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 name="7-Point Star 6">
            <a:extLst>
              <a:ext uri="{FF2B5EF4-FFF2-40B4-BE49-F238E27FC236}">
                <a16:creationId xmlns:a16="http://schemas.microsoft.com/office/drawing/2014/main" id="{ADCF27C3-1DD0-17B5-11F0-8318CC6E4F67}"/>
              </a:ext>
            </a:extLst>
          </p:cNvPr>
          <p:cNvSpPr/>
          <p:nvPr/>
        </p:nvSpPr>
        <p:spPr>
          <a:xfrm>
            <a:off x="7235429" y="4158854"/>
            <a:ext cx="2088356" cy="17145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350" b="1" dirty="0">
                <a:solidFill>
                  <a:srgbClr val="006600"/>
                </a:solidFill>
              </a:rPr>
              <a:t>O</a:t>
            </a:r>
            <a:r>
              <a:rPr lang="en-US" sz="1350" b="1" baseline="-25000" dirty="0">
                <a:solidFill>
                  <a:srgbClr val="006600"/>
                </a:solidFill>
              </a:rPr>
              <a:t>3</a:t>
            </a:r>
            <a:r>
              <a:rPr lang="en-US" sz="1350" b="1" dirty="0">
                <a:solidFill>
                  <a:srgbClr val="006600"/>
                </a:solidFill>
              </a:rPr>
              <a:t> or supercritical water oxidation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0A00B62-F5CB-0F63-634B-C5CD65F0352A}"/>
              </a:ext>
            </a:extLst>
          </p:cNvPr>
          <p:cNvSpPr>
            <a:spLocks noGrp="1"/>
          </p:cNvSpPr>
          <p:nvPr>
            <p:ph type="title"/>
          </p:nvPr>
        </p:nvSpPr>
        <p:spPr/>
        <p:txBody>
          <a:bodyPr/>
          <a:lstStyle/>
          <a:p>
            <a:pPr eaLnBrk="1" hangingPunct="1"/>
            <a:r>
              <a:rPr lang="en-US" altLang="en-US" b="1">
                <a:solidFill>
                  <a:srgbClr val="00B050"/>
                </a:solidFill>
              </a:rPr>
              <a:t>Use of auxiliary substances</a:t>
            </a:r>
          </a:p>
        </p:txBody>
      </p:sp>
      <p:sp>
        <p:nvSpPr>
          <p:cNvPr id="39939" name="Content Placeholder 2">
            <a:extLst>
              <a:ext uri="{FF2B5EF4-FFF2-40B4-BE49-F238E27FC236}">
                <a16:creationId xmlns:a16="http://schemas.microsoft.com/office/drawing/2014/main" id="{7F7348BF-8282-42C0-D7D8-093239071A77}"/>
              </a:ext>
            </a:extLst>
          </p:cNvPr>
          <p:cNvSpPr>
            <a:spLocks noGrp="1"/>
          </p:cNvSpPr>
          <p:nvPr>
            <p:ph idx="1"/>
          </p:nvPr>
        </p:nvSpPr>
        <p:spPr/>
        <p:txBody>
          <a:bodyPr/>
          <a:lstStyle/>
          <a:p>
            <a:pPr eaLnBrk="1" hangingPunct="1"/>
            <a:r>
              <a:rPr lang="en-US" altLang="en-US"/>
              <a:t>“The use of auxiliary substances (e.g. solvents, separation agents, etc.) should be made unnecessary wherever possible, and innocuous when used”</a:t>
            </a:r>
          </a:p>
        </p:txBody>
      </p:sp>
      <p:sp>
        <p:nvSpPr>
          <p:cNvPr id="39940" name="Slide Number Placeholder 3">
            <a:extLst>
              <a:ext uri="{FF2B5EF4-FFF2-40B4-BE49-F238E27FC236}">
                <a16:creationId xmlns:a16="http://schemas.microsoft.com/office/drawing/2014/main" id="{BB0F8E50-24B8-6B41-3607-015C92B0E3F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3B55988B-30B4-4D45-9529-18FC905FB42E}" type="slidenum">
              <a:rPr lang="en-US" altLang="en-US">
                <a:solidFill>
                  <a:srgbClr val="898989"/>
                </a:solidFill>
              </a:rPr>
              <a:pPr/>
              <a:t>6</a:t>
            </a:fld>
            <a:endParaRPr lang="en-US" altLang="en-US">
              <a:solidFill>
                <a:srgbClr val="898989"/>
              </a:solidFill>
            </a:endParaRPr>
          </a:p>
        </p:txBody>
      </p:sp>
      <p:pic>
        <p:nvPicPr>
          <p:cNvPr id="39941" name="Picture 4">
            <a:extLst>
              <a:ext uri="{FF2B5EF4-FFF2-40B4-BE49-F238E27FC236}">
                <a16:creationId xmlns:a16="http://schemas.microsoft.com/office/drawing/2014/main" id="{5D474757-C76C-FCE9-F10F-E01086B41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447" y="2962275"/>
            <a:ext cx="58293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2">
            <a:extLst>
              <a:ext uri="{FF2B5EF4-FFF2-40B4-BE49-F238E27FC236}">
                <a16:creationId xmlns:a16="http://schemas.microsoft.com/office/drawing/2014/main" id="{4BF497CA-A696-F727-843B-C10BFEF0670D}"/>
              </a:ext>
            </a:extLst>
          </p:cNvPr>
          <p:cNvSpPr>
            <a:spLocks noGrp="1"/>
          </p:cNvSpPr>
          <p:nvPr>
            <p:ph type="title"/>
          </p:nvPr>
        </p:nvSpPr>
        <p:spPr/>
        <p:txBody>
          <a:bodyPr/>
          <a:lstStyle/>
          <a:p>
            <a:pPr eaLnBrk="1" hangingPunct="1"/>
            <a:r>
              <a:rPr lang="en-US" altLang="en-US" b="1">
                <a:solidFill>
                  <a:srgbClr val="00B050"/>
                </a:solidFill>
              </a:rPr>
              <a:t>Environmental Benefits</a:t>
            </a:r>
          </a:p>
        </p:txBody>
      </p:sp>
      <p:graphicFrame>
        <p:nvGraphicFramePr>
          <p:cNvPr id="14338" name="Object 2">
            <a:extLst>
              <a:ext uri="{FF2B5EF4-FFF2-40B4-BE49-F238E27FC236}">
                <a16:creationId xmlns:a16="http://schemas.microsoft.com/office/drawing/2014/main" id="{C136A560-05DC-2363-9F89-E03AAAAAA7E3}"/>
              </a:ext>
            </a:extLst>
          </p:cNvPr>
          <p:cNvGraphicFramePr>
            <a:graphicFrameLocks noGrp="1" noChangeAspect="1"/>
          </p:cNvGraphicFramePr>
          <p:nvPr>
            <p:ph idx="1"/>
          </p:nvPr>
        </p:nvGraphicFramePr>
        <p:xfrm>
          <a:off x="4688682" y="2003823"/>
          <a:ext cx="5779294" cy="3605213"/>
        </p:xfrm>
        <a:graphic>
          <a:graphicData uri="http://schemas.openxmlformats.org/presentationml/2006/ole">
            <mc:AlternateContent xmlns:mc="http://schemas.openxmlformats.org/markup-compatibility/2006">
              <mc:Choice xmlns:v="urn:schemas-microsoft-com:vml" Requires="v">
                <p:oleObj name="Worksheet" r:id="rId2" imgW="6810451" imgH="4057802" progId="Excel.Sheet.8">
                  <p:embed/>
                </p:oleObj>
              </mc:Choice>
              <mc:Fallback>
                <p:oleObj name="Worksheet" r:id="rId2" imgW="6810451" imgH="4057802" progId="Excel.Sheet.8">
                  <p:embed/>
                  <p:pic>
                    <p:nvPicPr>
                      <p:cNvPr id="14338" name="Object 2">
                        <a:extLst>
                          <a:ext uri="{FF2B5EF4-FFF2-40B4-BE49-F238E27FC236}">
                            <a16:creationId xmlns:a16="http://schemas.microsoft.com/office/drawing/2014/main" id="{C136A560-05DC-2363-9F89-E03AAAAAA7E3}"/>
                          </a:ext>
                        </a:extLst>
                      </p:cNvPr>
                      <p:cNvPicPr>
                        <a:picLocks noGrp="1" noChangeAspect="1" noChangeArrowheads="1"/>
                      </p:cNvPicPr>
                      <p:nvPr/>
                    </p:nvPicPr>
                    <p:blipFill>
                      <a:blip r:embed="rId3">
                        <a:extLst>
                          <a:ext uri="{28A0092B-C50C-407E-A947-70E740481C1C}">
                            <a14:useLocalDpi xmlns:a14="http://schemas.microsoft.com/office/drawing/2010/main" val="0"/>
                          </a:ext>
                        </a:extLst>
                      </a:blip>
                      <a:srcRect l="1938" t="5682" r="1826" b="6392"/>
                      <a:stretch>
                        <a:fillRect/>
                      </a:stretch>
                    </p:blipFill>
                    <p:spPr bwMode="auto">
                      <a:xfrm>
                        <a:off x="4688682" y="2003823"/>
                        <a:ext cx="5779294" cy="360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0" name="Slide Number Placeholder 3">
            <a:extLst>
              <a:ext uri="{FF2B5EF4-FFF2-40B4-BE49-F238E27FC236}">
                <a16:creationId xmlns:a16="http://schemas.microsoft.com/office/drawing/2014/main" id="{4FDC5D2A-9867-4E48-3033-71E0A342A0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557213" indent="-214313">
              <a:defRPr>
                <a:solidFill>
                  <a:schemeClr val="tx1"/>
                </a:solidFill>
                <a:latin typeface="Calibri" panose="020F0502020204030204" pitchFamily="34" charset="0"/>
              </a:defRPr>
            </a:lvl2pPr>
            <a:lvl3pPr marL="857250" indent="-171450">
              <a:defRPr>
                <a:solidFill>
                  <a:schemeClr val="tx1"/>
                </a:solidFill>
                <a:latin typeface="Calibri" panose="020F0502020204030204" pitchFamily="34" charset="0"/>
              </a:defRPr>
            </a:lvl3pPr>
            <a:lvl4pPr marL="1200150" indent="-171450">
              <a:defRPr>
                <a:solidFill>
                  <a:schemeClr val="tx1"/>
                </a:solidFill>
                <a:latin typeface="Calibri" panose="020F0502020204030204" pitchFamily="34" charset="0"/>
              </a:defRPr>
            </a:lvl4pPr>
            <a:lvl5pPr marL="1543050" indent="-171450">
              <a:defRPr>
                <a:solidFill>
                  <a:schemeClr val="tx1"/>
                </a:solidFill>
                <a:latin typeface="Calibri" panose="020F0502020204030204" pitchFamily="34" charset="0"/>
              </a:defRPr>
            </a:lvl5pPr>
            <a:lvl6pPr marL="1885950" indent="-171450" eaLnBrk="0" fontAlgn="base" hangingPunct="0">
              <a:spcBef>
                <a:spcPct val="0"/>
              </a:spcBef>
              <a:spcAft>
                <a:spcPct val="0"/>
              </a:spcAft>
              <a:defRPr>
                <a:solidFill>
                  <a:schemeClr val="tx1"/>
                </a:solidFill>
                <a:latin typeface="Calibri" panose="020F0502020204030204" pitchFamily="34" charset="0"/>
              </a:defRPr>
            </a:lvl6pPr>
            <a:lvl7pPr marL="2228850" indent="-171450" eaLnBrk="0" fontAlgn="base" hangingPunct="0">
              <a:spcBef>
                <a:spcPct val="0"/>
              </a:spcBef>
              <a:spcAft>
                <a:spcPct val="0"/>
              </a:spcAft>
              <a:defRPr>
                <a:solidFill>
                  <a:schemeClr val="tx1"/>
                </a:solidFill>
                <a:latin typeface="Calibri" panose="020F0502020204030204" pitchFamily="34" charset="0"/>
              </a:defRPr>
            </a:lvl7pPr>
            <a:lvl8pPr marL="2571750" indent="-171450" eaLnBrk="0" fontAlgn="base" hangingPunct="0">
              <a:spcBef>
                <a:spcPct val="0"/>
              </a:spcBef>
              <a:spcAft>
                <a:spcPct val="0"/>
              </a:spcAft>
              <a:defRPr>
                <a:solidFill>
                  <a:schemeClr val="tx1"/>
                </a:solidFill>
                <a:latin typeface="Calibri" panose="020F0502020204030204" pitchFamily="34" charset="0"/>
              </a:defRPr>
            </a:lvl8pPr>
            <a:lvl9pPr marL="2914650" indent="-171450" eaLnBrk="0" fontAlgn="base" hangingPunct="0">
              <a:spcBef>
                <a:spcPct val="0"/>
              </a:spcBef>
              <a:spcAft>
                <a:spcPct val="0"/>
              </a:spcAft>
              <a:defRPr>
                <a:solidFill>
                  <a:schemeClr val="tx1"/>
                </a:solidFill>
                <a:latin typeface="Calibri" panose="020F0502020204030204" pitchFamily="34" charset="0"/>
              </a:defRPr>
            </a:lvl9pPr>
          </a:lstStyle>
          <a:p>
            <a:fld id="{51B811F6-7ECA-4BBC-BDE9-01899C56A681}" type="slidenum">
              <a:rPr lang="en-US" altLang="en-US">
                <a:solidFill>
                  <a:srgbClr val="898989"/>
                </a:solidFill>
              </a:rPr>
              <a:pPr/>
              <a:t>7</a:t>
            </a:fld>
            <a:endParaRPr lang="en-US" altLang="en-US">
              <a:solidFill>
                <a:srgbClr val="898989"/>
              </a:solidFill>
            </a:endParaRPr>
          </a:p>
        </p:txBody>
      </p:sp>
      <p:sp>
        <p:nvSpPr>
          <p:cNvPr id="14341" name="Text Box 3">
            <a:extLst>
              <a:ext uri="{FF2B5EF4-FFF2-40B4-BE49-F238E27FC236}">
                <a16:creationId xmlns:a16="http://schemas.microsoft.com/office/drawing/2014/main" id="{34ED7FEF-4926-1F3B-EE82-8D926602F95B}"/>
              </a:ext>
            </a:extLst>
          </p:cNvPr>
          <p:cNvSpPr txBox="1">
            <a:spLocks noChangeArrowheads="1"/>
          </p:cNvSpPr>
          <p:nvPr/>
        </p:nvSpPr>
        <p:spPr bwMode="auto">
          <a:xfrm>
            <a:off x="3790265" y="1168003"/>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buClr>
                <a:schemeClr val="bg2"/>
              </a:buClr>
              <a:buSzPct val="75000"/>
            </a:pPr>
            <a:endParaRPr lang="en-GB" altLang="en-US" sz="1350">
              <a:solidFill>
                <a:srgbClr val="FF0000"/>
              </a:solidFill>
              <a:latin typeface="Arial" panose="020B0604020202020204" pitchFamily="34" charset="0"/>
            </a:endParaRPr>
          </a:p>
        </p:txBody>
      </p:sp>
      <p:sp>
        <p:nvSpPr>
          <p:cNvPr id="14342" name="Text Box 4">
            <a:extLst>
              <a:ext uri="{FF2B5EF4-FFF2-40B4-BE49-F238E27FC236}">
                <a16:creationId xmlns:a16="http://schemas.microsoft.com/office/drawing/2014/main" id="{64F30892-68F4-8C57-D268-7FF3E2F5E41F}"/>
              </a:ext>
            </a:extLst>
          </p:cNvPr>
          <p:cNvSpPr txBox="1">
            <a:spLocks noChangeArrowheads="1"/>
          </p:cNvSpPr>
          <p:nvPr/>
        </p:nvSpPr>
        <p:spPr bwMode="auto">
          <a:xfrm>
            <a:off x="1797844" y="2578895"/>
            <a:ext cx="2937272" cy="252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ct val="20000"/>
              </a:spcBef>
              <a:buClr>
                <a:srgbClr val="008000"/>
              </a:buClr>
              <a:buSzPct val="75000"/>
              <a:buFont typeface="Wingdings" panose="05000000000000000000" pitchFamily="2" charset="2"/>
              <a:buNone/>
            </a:pPr>
            <a:r>
              <a:rPr lang="en-GB" altLang="en-US" sz="1350" b="1">
                <a:solidFill>
                  <a:srgbClr val="000000"/>
                </a:solidFill>
                <a:latin typeface="Arial" panose="020B0604020202020204" pitchFamily="34" charset="0"/>
              </a:rPr>
              <a:t>   The total organic waste for the reduction step will be reduced by 3.4 million L / annum (65% reduction)</a:t>
            </a:r>
          </a:p>
          <a:p>
            <a:pPr algn="ctr" eaLnBrk="1" hangingPunct="1">
              <a:spcBef>
                <a:spcPct val="20000"/>
              </a:spcBef>
              <a:buClr>
                <a:srgbClr val="008000"/>
              </a:buClr>
              <a:buSzPct val="75000"/>
              <a:buFont typeface="Wingdings" panose="05000000000000000000" pitchFamily="2" charset="2"/>
              <a:buChar char="§"/>
            </a:pPr>
            <a:endParaRPr lang="en-GB" altLang="en-US" sz="1350" b="1">
              <a:solidFill>
                <a:srgbClr val="000000"/>
              </a:solidFill>
              <a:latin typeface="Arial" panose="020B0604020202020204" pitchFamily="34" charset="0"/>
            </a:endParaRPr>
          </a:p>
          <a:p>
            <a:pPr algn="ctr" eaLnBrk="1" hangingPunct="1">
              <a:spcBef>
                <a:spcPct val="20000"/>
              </a:spcBef>
              <a:buClr>
                <a:srgbClr val="008000"/>
              </a:buClr>
              <a:buSzPct val="75000"/>
              <a:buFont typeface="Wingdings" panose="05000000000000000000" pitchFamily="2" charset="2"/>
              <a:buChar char="§"/>
            </a:pPr>
            <a:r>
              <a:rPr lang="en-GB" altLang="en-US" sz="1350" b="1">
                <a:solidFill>
                  <a:srgbClr val="000000"/>
                </a:solidFill>
                <a:latin typeface="Arial" panose="020B0604020202020204" pitchFamily="34" charset="0"/>
              </a:rPr>
              <a:t>   Liquid Nitrogen usage of 3    million L / annum is eliminated</a:t>
            </a:r>
          </a:p>
          <a:p>
            <a:pPr algn="ctr" eaLnBrk="1" hangingPunct="1">
              <a:spcBef>
                <a:spcPct val="20000"/>
              </a:spcBef>
              <a:buClr>
                <a:srgbClr val="008000"/>
              </a:buClr>
              <a:buSzPct val="75000"/>
              <a:buFont typeface="Wingdings" panose="05000000000000000000" pitchFamily="2" charset="2"/>
              <a:buChar char="§"/>
            </a:pPr>
            <a:endParaRPr lang="en-GB" altLang="en-US" sz="1350" b="1">
              <a:solidFill>
                <a:srgbClr val="000000"/>
              </a:solidFill>
              <a:latin typeface="Arial" panose="020B0604020202020204" pitchFamily="34" charset="0"/>
            </a:endParaRPr>
          </a:p>
          <a:p>
            <a:pPr algn="ctr" eaLnBrk="1" hangingPunct="1">
              <a:spcBef>
                <a:spcPct val="20000"/>
              </a:spcBef>
              <a:buClr>
                <a:srgbClr val="008000"/>
              </a:buClr>
              <a:buSzPct val="75000"/>
              <a:buFont typeface="Wingdings" panose="05000000000000000000" pitchFamily="2" charset="2"/>
              <a:buChar char="§"/>
            </a:pPr>
            <a:r>
              <a:rPr lang="en-GB" altLang="en-US" sz="1350" b="1">
                <a:solidFill>
                  <a:srgbClr val="000000"/>
                </a:solidFill>
                <a:latin typeface="Arial" panose="020B0604020202020204" pitchFamily="34" charset="0"/>
              </a:rPr>
              <a:t>   Large Savings in energy use and processing time.</a:t>
            </a:r>
            <a:endParaRPr lang="en-GB" altLang="en-US" sz="1350">
              <a:solidFill>
                <a:srgbClr val="000000"/>
              </a:solidFill>
              <a:latin typeface="Arial" panose="020B0604020202020204" pitchFamily="34" charset="0"/>
            </a:endParaRPr>
          </a:p>
          <a:p>
            <a:pPr algn="ctr" eaLnBrk="1" hangingPunct="1">
              <a:spcBef>
                <a:spcPct val="20000"/>
              </a:spcBef>
              <a:buClr>
                <a:schemeClr val="bg2"/>
              </a:buClr>
              <a:buSzPct val="75000"/>
            </a:pPr>
            <a:r>
              <a:rPr lang="en-GB" altLang="en-US" sz="1050">
                <a:solidFill>
                  <a:srgbClr val="000000"/>
                </a:solidFill>
                <a:latin typeface="Arial" panose="020B0604020202020204" pitchFamily="34" charset="0"/>
              </a:rPr>
              <a:t> </a:t>
            </a:r>
          </a:p>
        </p:txBody>
      </p:sp>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1034</TotalTime>
  <Words>357</Words>
  <Application>Microsoft Office PowerPoint</Application>
  <PresentationFormat>Широкоэкранный</PresentationFormat>
  <Paragraphs>50</Paragraphs>
  <Slides>7</Slides>
  <Notes>1</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7</vt:i4>
      </vt:variant>
    </vt:vector>
  </HeadingPairs>
  <TitlesOfParts>
    <vt:vector size="14" baseType="lpstr">
      <vt:lpstr>Arial</vt:lpstr>
      <vt:lpstr>Arial Black</vt:lpstr>
      <vt:lpstr>Calibri</vt:lpstr>
      <vt:lpstr>Calibri Light</vt:lpstr>
      <vt:lpstr>Wingdings</vt:lpstr>
      <vt:lpstr>Тема Office</vt:lpstr>
      <vt:lpstr>Worksheet</vt:lpstr>
      <vt:lpstr>Green engineering. Interaction with green chemistry</vt:lpstr>
      <vt:lpstr>GREEN CHEMISTRY</vt:lpstr>
      <vt:lpstr>Green chemistry a tool</vt:lpstr>
      <vt:lpstr>Green Chemistry Is About...</vt:lpstr>
      <vt:lpstr>Examples of green chemistry</vt:lpstr>
      <vt:lpstr>Use of auxiliary substances</vt:lpstr>
      <vt:lpstr>Environmental Benefits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2023-11-08T10:41:32Z</dcterms:modified>
</cp:coreProperties>
</file>